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554" r:id="rId2"/>
    <p:sldId id="657" r:id="rId3"/>
    <p:sldId id="678" r:id="rId4"/>
    <p:sldId id="584" r:id="rId5"/>
    <p:sldId id="679" r:id="rId6"/>
    <p:sldId id="588" r:id="rId7"/>
    <p:sldId id="589" r:id="rId8"/>
    <p:sldId id="590" r:id="rId9"/>
    <p:sldId id="591" r:id="rId10"/>
    <p:sldId id="593" r:id="rId11"/>
    <p:sldId id="592" r:id="rId12"/>
    <p:sldId id="669" r:id="rId13"/>
    <p:sldId id="596" r:id="rId14"/>
    <p:sldId id="597" r:id="rId15"/>
    <p:sldId id="598" r:id="rId16"/>
    <p:sldId id="599" r:id="rId17"/>
    <p:sldId id="606" r:id="rId18"/>
    <p:sldId id="670" r:id="rId19"/>
    <p:sldId id="671" r:id="rId20"/>
    <p:sldId id="673" r:id="rId21"/>
    <p:sldId id="674" r:id="rId22"/>
    <p:sldId id="675" r:id="rId23"/>
    <p:sldId id="677" r:id="rId24"/>
    <p:sldId id="604" r:id="rId25"/>
    <p:sldId id="605" r:id="rId26"/>
  </p:sldIdLst>
  <p:sldSz cx="9906000" cy="6858000" type="A4"/>
  <p:notesSz cx="6735763" cy="9866313"/>
  <p:embeddedFontLst>
    <p:embeddedFont>
      <p:font typeface="나눔고딕" panose="020B0600000101010101" charset="-127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한컴 고딕" panose="02000500000000000000" pitchFamily="2" charset="-127"/>
      <p:regular r:id="rId33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759">
          <p15:clr>
            <a:srgbClr val="A4A3A4"/>
          </p15:clr>
        </p15:guide>
        <p15:guide id="6" pos="5534">
          <p15:clr>
            <a:srgbClr val="A4A3A4"/>
          </p15:clr>
        </p15:guide>
        <p15:guide id="7" pos="226">
          <p15:clr>
            <a:srgbClr val="A4A3A4"/>
          </p15:clr>
        </p15:guide>
        <p15:guide id="8" pos="5397">
          <p15:clr>
            <a:srgbClr val="A4A3A4"/>
          </p15:clr>
        </p15:guide>
        <p15:guide id="9" pos="363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2341">
          <p15:clr>
            <a:srgbClr val="A4A3A4"/>
          </p15:clr>
        </p15:guide>
        <p15:guide id="12" orient="horz" pos="3612">
          <p15:clr>
            <a:srgbClr val="A4A3A4"/>
          </p15:clr>
        </p15:guide>
        <p15:guide id="13" orient="horz" pos="4156">
          <p15:clr>
            <a:srgbClr val="A4A3A4"/>
          </p15:clr>
        </p15:guide>
        <p15:guide id="14" orient="horz" pos="4065">
          <p15:clr>
            <a:srgbClr val="A4A3A4"/>
          </p15:clr>
        </p15:guide>
        <p15:guide id="15" orient="horz" pos="1071">
          <p15:clr>
            <a:srgbClr val="A4A3A4"/>
          </p15:clr>
        </p15:guide>
        <p15:guide id="16" orient="horz" pos="1842">
          <p15:clr>
            <a:srgbClr val="A4A3A4"/>
          </p15:clr>
        </p15:guide>
        <p15:guide id="17" orient="horz" pos="2659">
          <p15:clr>
            <a:srgbClr val="A4A3A4"/>
          </p15:clr>
        </p15:guide>
        <p15:guide id="18" orient="horz" pos="2614">
          <p15:clr>
            <a:srgbClr val="A4A3A4"/>
          </p15:clr>
        </p15:guide>
        <p15:guide id="19" pos="171">
          <p15:clr>
            <a:srgbClr val="A4A3A4"/>
          </p15:clr>
        </p15:guide>
        <p15:guide id="20" pos="6069">
          <p15:clr>
            <a:srgbClr val="A4A3A4"/>
          </p15:clr>
        </p15:guide>
        <p15:guide id="21" pos="3120">
          <p15:clr>
            <a:srgbClr val="A4A3A4"/>
          </p15:clr>
        </p15:guide>
        <p15:guide id="22" pos="5577">
          <p15:clr>
            <a:srgbClr val="A4A3A4"/>
          </p15:clr>
        </p15:guide>
        <p15:guide id="23" pos="1008">
          <p15:clr>
            <a:srgbClr val="A4A3A4"/>
          </p15:clr>
        </p15:guide>
        <p15:guide id="24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07">
          <p15:clr>
            <a:srgbClr val="A4A3A4"/>
          </p15:clr>
        </p15:guide>
        <p15:guide id="4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73DDF"/>
    <a:srgbClr val="DDDDDD"/>
    <a:srgbClr val="B2B2B2"/>
    <a:srgbClr val="E7F6EF"/>
    <a:srgbClr val="6236DE"/>
    <a:srgbClr val="5223D7"/>
    <a:srgbClr val="9BDFB0"/>
    <a:srgbClr val="1A4FC4"/>
    <a:srgbClr val="11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7149" autoAdjust="0"/>
  </p:normalViewPr>
  <p:slideViewPr>
    <p:cSldViewPr>
      <p:cViewPr varScale="1">
        <p:scale>
          <a:sx n="115" d="100"/>
          <a:sy n="115" d="100"/>
        </p:scale>
        <p:origin x="1506" y="114"/>
      </p:cViewPr>
      <p:guideLst>
        <p:guide orient="horz" pos="1139"/>
        <p:guide orient="horz" pos="346"/>
        <p:guide orient="horz"/>
        <p:guide orient="horz" pos="3974"/>
        <p:guide pos="5759"/>
        <p:guide pos="5534"/>
        <p:guide pos="226"/>
        <p:guide pos="5397"/>
        <p:guide pos="363"/>
        <p:guide pos="2880"/>
        <p:guide orient="horz" pos="2341"/>
        <p:guide orient="horz" pos="3612"/>
        <p:guide orient="horz" pos="4156"/>
        <p:guide orient="horz" pos="4065"/>
        <p:guide orient="horz" pos="1071"/>
        <p:guide orient="horz" pos="1842"/>
        <p:guide orient="horz" pos="2659"/>
        <p:guide orient="horz" pos="2614"/>
        <p:guide pos="171"/>
        <p:guide pos="6069"/>
        <p:guide pos="3120"/>
        <p:guide pos="5577"/>
        <p:guide pos="1008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howGuides="1">
      <p:cViewPr varScale="1">
        <p:scale>
          <a:sx n="82" d="100"/>
          <a:sy n="82" d="100"/>
        </p:scale>
        <p:origin x="-3966" y="-96"/>
      </p:cViewPr>
      <p:guideLst>
        <p:guide orient="horz" pos="3131"/>
        <p:guide pos="2144"/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2023-01-03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2023-01-03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41363"/>
            <a:ext cx="53451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0745" tIns="45373" rIns="90745" bIns="4537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79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593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46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02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994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21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8713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45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7828"/>
            <a:ext cx="121615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4359" y="137828"/>
            <a:ext cx="356153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84616" y="626400"/>
            <a:ext cx="7276696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6825208" y="626400"/>
            <a:ext cx="308079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82114" y="1700808"/>
            <a:ext cx="8475342" cy="21236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6600" b="1" cap="all" dirty="0">
                <a:ln w="0"/>
                <a:solidFill>
                  <a:srgbClr val="0083CB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청년일자리도약장려금 홈페이지</a:t>
            </a:r>
            <a:endParaRPr lang="en-US" altLang="ko-KR" sz="6600" b="1" cap="all" dirty="0">
              <a:ln w="0"/>
              <a:solidFill>
                <a:srgbClr val="0083CB"/>
              </a:solidFill>
              <a:effectLst>
                <a:reflection blurRad="12700" stA="50000" endPos="50000" dist="5000" dir="5400000" sy="-100000" rotWithShape="0"/>
              </a:effectLst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82" y="4993352"/>
            <a:ext cx="1926835" cy="739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2920" y="4181018"/>
            <a:ext cx="12601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한컴 고딕" pitchFamily="2" charset="-127"/>
                <a:ea typeface="한컴 고딕" pitchFamily="2" charset="-127"/>
              </a:rPr>
              <a:t>2023.01</a:t>
            </a:r>
            <a:endParaRPr lang="ko-KR" altLang="en-US" sz="2000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5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2164"/>
              </p:ext>
            </p:extLst>
          </p:nvPr>
        </p:nvGraphicFramePr>
        <p:xfrm>
          <a:off x="6912000" y="892084"/>
          <a:ext cx="2721520" cy="2159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(7)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D7A3C9-F6D1-42C4-B14D-D59EC611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25" y="969861"/>
            <a:ext cx="5845990" cy="51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62924"/>
              </p:ext>
            </p:extLst>
          </p:nvPr>
        </p:nvGraphicFramePr>
        <p:xfrm>
          <a:off x="6912000" y="892084"/>
          <a:ext cx="2721520" cy="48910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임시저장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동의합니다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선택하지 않은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홈페이지에서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 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주민등록번호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작성하지 않는 경우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동의서가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외국인등록번호가 없는 외국인 사업주의 경우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필수입력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법인등록번호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전화번호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 없는 사유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신청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신청기간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합이 지원한도보다 큰 경우 신청 불가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합계와 동일 사업주가 신청한 참여신청서 내 채용예정인원 합계가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명을 초과할 경우 알림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(8)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F44A66-0D60-45D2-AE5A-4922B1BC3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" y="1049237"/>
            <a:ext cx="6189031" cy="4982182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03487" y="1332821"/>
            <a:ext cx="5976664" cy="273630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332821" y="1072824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335596" y="463515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934915" y="5699736"/>
            <a:ext cx="745228" cy="2180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08C33586-FA75-407C-BC56-A848422372DB}"/>
              </a:ext>
            </a:extLst>
          </p:cNvPr>
          <p:cNvSpPr/>
          <p:nvPr/>
        </p:nvSpPr>
        <p:spPr>
          <a:xfrm>
            <a:off x="5195026" y="544686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87" y="4635152"/>
            <a:ext cx="3762325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65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272480" y="1628800"/>
            <a:ext cx="9188896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89" name="직선 연결선 88"/>
          <p:cNvCxnSpPr>
            <a:cxnSpLocks/>
          </p:cNvCxnSpPr>
          <p:nvPr/>
        </p:nvCxnSpPr>
        <p:spPr>
          <a:xfrm flipH="1">
            <a:off x="5729245" y="1684071"/>
            <a:ext cx="7347" cy="45532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32520" y="159023"/>
            <a:ext cx="453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제출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,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394" y="3273671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제출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10394" y="398341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제출취소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167133" y="528437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보완요청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7652058" y="256392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채용자 명단 작성</a:t>
            </a:r>
          </a:p>
        </p:txBody>
      </p:sp>
      <p:sp>
        <p:nvSpPr>
          <p:cNvPr id="27" name="다이아몬드 26"/>
          <p:cNvSpPr/>
          <p:nvPr/>
        </p:nvSpPr>
        <p:spPr>
          <a:xfrm>
            <a:off x="3196123" y="3157960"/>
            <a:ext cx="1968500" cy="506413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적격여부 </a:t>
            </a:r>
            <a:endParaRPr lang="en-US" altLang="ko-KR" sz="10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검토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161083E-0189-49E6-BB91-65B608FBF58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4849758" y="3543525"/>
            <a:ext cx="0" cy="174085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FFD63BE-EF8B-4B05-B0B1-C2D94E7A48E5}"/>
              </a:ext>
            </a:extLst>
          </p:cNvPr>
          <p:cNvSpPr/>
          <p:nvPr/>
        </p:nvSpPr>
        <p:spPr>
          <a:xfrm>
            <a:off x="2560334" y="5282745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  <a:latin typeface="+mj-lt"/>
              </a:rPr>
              <a:t>반려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A6BECD5-8A9C-43B1-AB47-6647409BC90B}"/>
              </a:ext>
            </a:extLst>
          </p:cNvPr>
          <p:cNvGrpSpPr/>
          <p:nvPr/>
        </p:nvGrpSpPr>
        <p:grpSpPr>
          <a:xfrm>
            <a:off x="1751350" y="5254894"/>
            <a:ext cx="308113" cy="308113"/>
            <a:chOff x="11395867" y="1730200"/>
            <a:chExt cx="308113" cy="308113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51D5F0E5-2985-405F-8118-95B828DCC643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B2DD54F0-365E-4A59-BD6E-1BDC9DB6D79E}"/>
                </a:ext>
              </a:extLst>
            </p:cNvPr>
            <p:cNvCxnSpPr>
              <a:stCxn id="41" idx="1"/>
              <a:endCxn id="41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2EFC7B82-DA87-4E9C-B2E8-8761EAA74CCB}"/>
                </a:ext>
              </a:extLst>
            </p:cNvPr>
            <p:cNvCxnSpPr>
              <a:stCxn id="41" idx="3"/>
              <a:endCxn id="41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연결선: 꺾임 77">
            <a:extLst>
              <a:ext uri="{FF2B5EF4-FFF2-40B4-BE49-F238E27FC236}">
                <a16:creationId xmlns:a16="http://schemas.microsoft.com/office/drawing/2014/main" id="{6E7C6147-0D5B-440D-929D-567D951D653F}"/>
              </a:ext>
            </a:extLst>
          </p:cNvPr>
          <p:cNvCxnSpPr>
            <a:stCxn id="25" idx="1"/>
            <a:endCxn id="15" idx="0"/>
          </p:cNvCxnSpPr>
          <p:nvPr/>
        </p:nvCxnSpPr>
        <p:spPr>
          <a:xfrm rot="10800000" flipV="1">
            <a:off x="6693020" y="2690133"/>
            <a:ext cx="959039" cy="5835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4E8B8D9D-AC8C-4245-94B5-BB72BB9FEE1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693019" y="3526084"/>
            <a:ext cx="0" cy="4270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연결선: 꺾임 83">
            <a:extLst>
              <a:ext uri="{FF2B5EF4-FFF2-40B4-BE49-F238E27FC236}">
                <a16:creationId xmlns:a16="http://schemas.microsoft.com/office/drawing/2014/main" id="{90379208-D235-42DA-A7A6-535A86B353FF}"/>
              </a:ext>
            </a:extLst>
          </p:cNvPr>
          <p:cNvCxnSpPr>
            <a:cxnSpLocks/>
          </p:cNvCxnSpPr>
          <p:nvPr/>
        </p:nvCxnSpPr>
        <p:spPr>
          <a:xfrm flipV="1">
            <a:off x="7378907" y="2826658"/>
            <a:ext cx="994174" cy="1308495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FB1C0BCE-81F4-49AE-9F2F-BB048AA05726}"/>
              </a:ext>
            </a:extLst>
          </p:cNvPr>
          <p:cNvCxnSpPr>
            <a:cxnSpLocks/>
          </p:cNvCxnSpPr>
          <p:nvPr/>
        </p:nvCxnSpPr>
        <p:spPr>
          <a:xfrm flipH="1">
            <a:off x="2301674" y="3419861"/>
            <a:ext cx="9007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57FEE5FB-DE91-4609-BED7-946DCE0A07D0}"/>
              </a:ext>
            </a:extLst>
          </p:cNvPr>
          <p:cNvSpPr/>
          <p:nvPr/>
        </p:nvSpPr>
        <p:spPr>
          <a:xfrm>
            <a:off x="933724" y="3278205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명단 확정</a:t>
            </a:r>
          </a:p>
        </p:txBody>
      </p: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B0608C66-9018-4308-B463-1DF4A157218D}"/>
              </a:ext>
            </a:extLst>
          </p:cNvPr>
          <p:cNvCxnSpPr>
            <a:cxnSpLocks/>
          </p:cNvCxnSpPr>
          <p:nvPr/>
        </p:nvCxnSpPr>
        <p:spPr>
          <a:xfrm>
            <a:off x="3656856" y="3543525"/>
            <a:ext cx="0" cy="173922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8D9292ED-6061-455E-B288-C790B82B80AB}"/>
              </a:ext>
            </a:extLst>
          </p:cNvPr>
          <p:cNvCxnSpPr>
            <a:cxnSpLocks/>
            <a:stCxn id="38" idx="1"/>
            <a:endCxn id="41" idx="6"/>
          </p:cNvCxnSpPr>
          <p:nvPr/>
        </p:nvCxnSpPr>
        <p:spPr>
          <a:xfrm flipH="1" flipV="1">
            <a:off x="2059463" y="5408951"/>
            <a:ext cx="500871" cy="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연결선: 꺾임 113">
            <a:extLst>
              <a:ext uri="{FF2B5EF4-FFF2-40B4-BE49-F238E27FC236}">
                <a16:creationId xmlns:a16="http://schemas.microsoft.com/office/drawing/2014/main" id="{79FBBD01-2A0E-4753-BE77-D37BF1E6E54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532383" y="2826658"/>
            <a:ext cx="3288612" cy="2583925"/>
          </a:xfrm>
          <a:prstGeom prst="bentConnector3">
            <a:avLst>
              <a:gd name="adj1" fmla="val 100102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A1827535-CF9C-43F1-845A-1596E7ADB44D}"/>
              </a:ext>
            </a:extLst>
          </p:cNvPr>
          <p:cNvSpPr/>
          <p:nvPr/>
        </p:nvSpPr>
        <p:spPr>
          <a:xfrm>
            <a:off x="5745088" y="1191096"/>
            <a:ext cx="371628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C458E314-6555-4CCA-B70E-3224777C3069}"/>
              </a:ext>
            </a:extLst>
          </p:cNvPr>
          <p:cNvSpPr/>
          <p:nvPr/>
        </p:nvSpPr>
        <p:spPr>
          <a:xfrm>
            <a:off x="272478" y="1191096"/>
            <a:ext cx="538517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38220B5A-1AC9-408A-A5A3-E4F6A37F4898}"/>
              </a:ext>
            </a:extLst>
          </p:cNvPr>
          <p:cNvSpPr/>
          <p:nvPr/>
        </p:nvSpPr>
        <p:spPr>
          <a:xfrm>
            <a:off x="272480" y="763614"/>
            <a:ext cx="5385169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고용안정정보망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내부망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)</a:t>
            </a: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8E7E3423-3ED0-4856-9238-F6C5375AFE1B}"/>
              </a:ext>
            </a:extLst>
          </p:cNvPr>
          <p:cNvSpPr/>
          <p:nvPr/>
        </p:nvSpPr>
        <p:spPr>
          <a:xfrm>
            <a:off x="5745088" y="764807"/>
            <a:ext cx="371628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워크넷</a:t>
            </a: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 홈페이지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48B2E69F-8A68-4874-BC50-4D85056FF569}"/>
              </a:ext>
            </a:extLst>
          </p:cNvPr>
          <p:cNvCxnSpPr>
            <a:cxnSpLocks/>
            <a:stCxn id="21" idx="1"/>
            <a:endCxn id="38" idx="3"/>
          </p:cNvCxnSpPr>
          <p:nvPr/>
        </p:nvCxnSpPr>
        <p:spPr>
          <a:xfrm flipH="1" flipV="1">
            <a:off x="3925584" y="5408952"/>
            <a:ext cx="241549" cy="163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A15B6375-FF5D-47DD-AB02-5F75480780CF}"/>
              </a:ext>
            </a:extLst>
          </p:cNvPr>
          <p:cNvSpPr/>
          <p:nvPr/>
        </p:nvSpPr>
        <p:spPr>
          <a:xfrm>
            <a:off x="5984613" y="2060848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보완제출</a:t>
            </a:r>
          </a:p>
        </p:txBody>
      </p:sp>
      <p:cxnSp>
        <p:nvCxnSpPr>
          <p:cNvPr id="152" name="연결선: 꺾임 151">
            <a:extLst>
              <a:ext uri="{FF2B5EF4-FFF2-40B4-BE49-F238E27FC236}">
                <a16:creationId xmlns:a16="http://schemas.microsoft.com/office/drawing/2014/main" id="{66B32B06-F375-485B-85E9-678E7D77B61F}"/>
              </a:ext>
            </a:extLst>
          </p:cNvPr>
          <p:cNvCxnSpPr>
            <a:cxnSpLocks/>
            <a:stCxn id="148" idx="1"/>
          </p:cNvCxnSpPr>
          <p:nvPr/>
        </p:nvCxnSpPr>
        <p:spPr>
          <a:xfrm rot="10800000" flipV="1">
            <a:off x="4186693" y="2187054"/>
            <a:ext cx="1797921" cy="979599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연결선: 꺾임 158">
            <a:extLst>
              <a:ext uri="{FF2B5EF4-FFF2-40B4-BE49-F238E27FC236}">
                <a16:creationId xmlns:a16="http://schemas.microsoft.com/office/drawing/2014/main" id="{5657ED88-A24C-46D7-82FE-11C83E443D60}"/>
              </a:ext>
            </a:extLst>
          </p:cNvPr>
          <p:cNvCxnSpPr>
            <a:endCxn id="148" idx="3"/>
          </p:cNvCxnSpPr>
          <p:nvPr/>
        </p:nvCxnSpPr>
        <p:spPr>
          <a:xfrm rot="10800000">
            <a:off x="7349864" y="2187055"/>
            <a:ext cx="1325837" cy="366552"/>
          </a:xfrm>
          <a:prstGeom prst="bentConnector3">
            <a:avLst>
              <a:gd name="adj1" fmla="val -75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566E8446-F0D5-42A3-9E0E-5E3B11BDDE55}"/>
              </a:ext>
            </a:extLst>
          </p:cNvPr>
          <p:cNvCxnSpPr>
            <a:cxnSpLocks/>
          </p:cNvCxnSpPr>
          <p:nvPr/>
        </p:nvCxnSpPr>
        <p:spPr>
          <a:xfrm flipH="1">
            <a:off x="5109626" y="3419861"/>
            <a:ext cx="9007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4431014-27CF-4820-8C4A-EE3E628FE92E}"/>
              </a:ext>
            </a:extLst>
          </p:cNvPr>
          <p:cNvSpPr/>
          <p:nvPr/>
        </p:nvSpPr>
        <p:spPr>
          <a:xfrm>
            <a:off x="3450122" y="2481110"/>
            <a:ext cx="1468426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제출</a:t>
            </a:r>
            <a:r>
              <a:rPr lang="en-US" altLang="ko-KR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보완</a:t>
            </a:r>
            <a:r>
              <a:rPr lang="en-US" altLang="ko-KR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)</a:t>
            </a:r>
            <a:endParaRPr lang="ko-KR" altLang="en-US" sz="1000" b="1" dirty="0">
              <a:solidFill>
                <a:srgbClr val="0070C0"/>
              </a:solidFill>
              <a:latin typeface="+mj-lt"/>
              <a:ea typeface="맑은 고딕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545329C-0276-43E6-8AB4-C8B399506CA9}"/>
              </a:ext>
            </a:extLst>
          </p:cNvPr>
          <p:cNvCxnSpPr/>
          <p:nvPr/>
        </p:nvCxnSpPr>
        <p:spPr>
          <a:xfrm>
            <a:off x="3656856" y="2733523"/>
            <a:ext cx="0" cy="5401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30127"/>
              </p:ext>
            </p:extLst>
          </p:nvPr>
        </p:nvGraphicFramePr>
        <p:xfrm>
          <a:off x="6912000" y="892084"/>
          <a:ext cx="2721520" cy="1885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현황 정보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담당자 정보 제공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90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050" name="Picture 2" descr="C:\Users\Keis\Desktop\홈페이지 (참여신청서, 채용자명단제출서)\기업_채용자명단제출서1_사업장, 담당자 정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980728"/>
            <a:ext cx="63367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1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18818"/>
              </p:ext>
            </p:extLst>
          </p:nvPr>
        </p:nvGraphicFramePr>
        <p:xfrm>
          <a:off x="6912000" y="892083"/>
          <a:ext cx="2721520" cy="5326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52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39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명단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사업장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및 관련 사업장 제공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1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채용구분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 채용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 채용 후 정규직 전환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 전환일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초과 기간제 채용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채용종료일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61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주 소정 근로시간</a:t>
                      </a:r>
                      <a:r>
                        <a:rPr lang="en-US" altLang="ko-KR" sz="10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월보수액</a:t>
                      </a:r>
                      <a:endParaRPr lang="en-US" altLang="ko-KR" sz="10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근로시간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월보수액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채용계획의 근로시간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월보수액을 채용자명단 내 근로시간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월보수액에 자동 설정</a:t>
                      </a: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채용계획의 근로시간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월보수액과 다르게 수정가능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i="1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취업애로 유형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80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취업애로 유형을 선택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선택한 항목에 대한 확인은 제공하지 않음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endParaRPr lang="en-US" altLang="ko-KR" sz="950" b="1" i="1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7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5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 항목추가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80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 이상 제출해야 하는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 버튼을 누르면 채용자 정보를 추가로 작성할 수 있도록 채용자 명단 항목 추가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건까지 가능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i="1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90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8B4C1C-48AF-4B0D-89D1-0DC2C137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6" y="1118668"/>
            <a:ext cx="6198138" cy="4974627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237890" y="1365893"/>
            <a:ext cx="3315675" cy="336312"/>
            <a:chOff x="4093015" y="4853607"/>
            <a:chExt cx="3182972" cy="342066"/>
          </a:xfrm>
        </p:grpSpPr>
        <p:sp>
          <p:nvSpPr>
            <p:cNvPr id="19" name="타원 18"/>
            <p:cNvSpPr/>
            <p:nvPr/>
          </p:nvSpPr>
          <p:spPr>
            <a:xfrm>
              <a:off x="4093015" y="4904418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1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4359391" y="4853607"/>
              <a:ext cx="2916596" cy="3420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</p:grpSp>
      <p:sp>
        <p:nvSpPr>
          <p:cNvPr id="24" name="타원 23"/>
          <p:cNvSpPr/>
          <p:nvPr/>
        </p:nvSpPr>
        <p:spPr>
          <a:xfrm>
            <a:off x="237890" y="1827576"/>
            <a:ext cx="227911" cy="225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9826" y="1702205"/>
            <a:ext cx="5357142" cy="16128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39098" y="332729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371" y="3315014"/>
            <a:ext cx="5357142" cy="4522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9825" y="3767310"/>
            <a:ext cx="5352688" cy="5257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4968139" y="5806979"/>
            <a:ext cx="225005" cy="23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5274888" y="5824389"/>
            <a:ext cx="1195249" cy="2011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96640C1D-CC08-441C-AE11-66B5C37E7567}"/>
              </a:ext>
            </a:extLst>
          </p:cNvPr>
          <p:cNvSpPr/>
          <p:nvPr/>
        </p:nvSpPr>
        <p:spPr>
          <a:xfrm>
            <a:off x="237889" y="3767311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373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23920"/>
              </p:ext>
            </p:extLst>
          </p:nvPr>
        </p:nvGraphicFramePr>
        <p:xfrm>
          <a:off x="6912000" y="892084"/>
          <a:ext cx="2721520" cy="1580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 항목에 대해서 선택 여부만 확인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→ 모든 항목을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 결과와 무관하게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618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098" name="Picture 2" descr="C:\Users\Keis\Desktop\홈페이지 (참여신청서, 채용자명단제출서)\기업_채용자명단제출서3_확인서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0" y="969522"/>
            <a:ext cx="5472671" cy="51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4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02472"/>
              </p:ext>
            </p:extLst>
          </p:nvPr>
        </p:nvGraphicFramePr>
        <p:xfrm>
          <a:off x="6912000" y="892083"/>
          <a:ext cx="2721520" cy="5326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03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18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비밀번호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명단제출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2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자료는 첨부할 수 없습니다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6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비밀번호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 비밀번호 설정</a:t>
                      </a: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담당자가 제출서 조회 시 사용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비밀번호에 특수문자 사용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운영기관에서 비밀번호 초기화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명단제출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제출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채용자명단제출기간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동일한 사업주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내 사업주 정보 기준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가 기 제출한 청년은 제출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채용일이 사업연도 이내인 경우만 제출 가능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채용종료일이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~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채용종료일이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초과인 경우만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15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세 미만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39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세 초과인 경우 제출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채용예정인원을 초과한 경우 제출 불가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797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123" name="Picture 3" descr="C:\Users\Keis\Desktop\홈페이지 (참여신청서, 채용자명단제출서)\기업_채용자명단제출서5_기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0" y="2897026"/>
            <a:ext cx="6351455" cy="17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892F145-97B4-457D-B1A7-90038F61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00" y="1760395"/>
            <a:ext cx="6231140" cy="1184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DE452D-BF39-4B7A-BE02-626DFF15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539" y="4240029"/>
            <a:ext cx="792088" cy="23466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19FE61-471E-4121-9637-3212B40F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91" y="2032930"/>
            <a:ext cx="6159132" cy="7264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BA3EAB-1D88-422E-9A37-99528BA4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91" y="3207203"/>
            <a:ext cx="6159131" cy="7711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BCAFEB6-F209-4AD0-A93C-FFF8D71D70A2}"/>
              </a:ext>
            </a:extLst>
          </p:cNvPr>
          <p:cNvSpPr/>
          <p:nvPr/>
        </p:nvSpPr>
        <p:spPr>
          <a:xfrm>
            <a:off x="1217302" y="1770533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624A68B6-BB81-4E2E-B6DF-C062FD096C8A}"/>
              </a:ext>
            </a:extLst>
          </p:cNvPr>
          <p:cNvSpPr/>
          <p:nvPr/>
        </p:nvSpPr>
        <p:spPr>
          <a:xfrm>
            <a:off x="1905805" y="2938915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5794430-E967-40C8-B553-656DE67D7542}"/>
              </a:ext>
            </a:extLst>
          </p:cNvPr>
          <p:cNvSpPr/>
          <p:nvPr/>
        </p:nvSpPr>
        <p:spPr>
          <a:xfrm>
            <a:off x="4621549" y="4247902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30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65128" y="119109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183573" y="119109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188896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>
            <a:off x="6152197" y="1697956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32520" y="159023"/>
            <a:ext cx="395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64214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540078" y="2470099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8" name="다이아몬드 17"/>
          <p:cNvSpPr/>
          <p:nvPr/>
        </p:nvSpPr>
        <p:spPr>
          <a:xfrm>
            <a:off x="4524704" y="2470099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524704" y="3320603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cxnSp>
        <p:nvCxnSpPr>
          <p:cNvPr id="26" name="꺾인 연결선 25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5736271" y="2193144"/>
            <a:ext cx="274440" cy="1333174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540078" y="2870745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신청취소 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stCxn id="27" idx="3"/>
            <a:endCxn id="15" idx="2"/>
          </p:cNvCxnSpPr>
          <p:nvPr/>
        </p:nvCxnSpPr>
        <p:spPr>
          <a:xfrm flipV="1">
            <a:off x="7905328" y="2276872"/>
            <a:ext cx="541511" cy="720079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15" idx="1"/>
            <a:endCxn id="17" idx="0"/>
          </p:cNvCxnSpPr>
          <p:nvPr/>
        </p:nvCxnSpPr>
        <p:spPr>
          <a:xfrm rot="10800000" flipV="1">
            <a:off x="7222704" y="2150665"/>
            <a:ext cx="541511" cy="31943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5889104" y="2596305"/>
            <a:ext cx="6509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cxnSpLocks/>
            <a:stCxn id="19" idx="2"/>
            <a:endCxn id="60" idx="0"/>
          </p:cNvCxnSpPr>
          <p:nvPr/>
        </p:nvCxnSpPr>
        <p:spPr>
          <a:xfrm flipH="1">
            <a:off x="5204008" y="3573015"/>
            <a:ext cx="2896" cy="3586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80" y="1191096"/>
            <a:ext cx="245224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F5485EF-F849-452F-AE3D-CC1ADBC51009}"/>
              </a:ext>
            </a:extLst>
          </p:cNvPr>
          <p:cNvSpPr/>
          <p:nvPr/>
        </p:nvSpPr>
        <p:spPr>
          <a:xfrm>
            <a:off x="6183573" y="76755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워크넷</a:t>
            </a: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 홈페이지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583264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고용안정정보망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내부망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)</a:t>
            </a: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2852770" y="1697956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28">
            <a:extLst>
              <a:ext uri="{FF2B5EF4-FFF2-40B4-BE49-F238E27FC236}">
                <a16:creationId xmlns:a16="http://schemas.microsoft.com/office/drawing/2014/main" id="{FE4ED2BD-631E-480A-BE36-588F1CB054A3}"/>
              </a:ext>
            </a:extLst>
          </p:cNvPr>
          <p:cNvCxnSpPr>
            <a:cxnSpLocks/>
            <a:stCxn id="18" idx="1"/>
            <a:endCxn id="19" idx="1"/>
          </p:cNvCxnSpPr>
          <p:nvPr/>
        </p:nvCxnSpPr>
        <p:spPr>
          <a:xfrm rot="10800000" flipV="1">
            <a:off x="4524704" y="2596305"/>
            <a:ext cx="12700" cy="850504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다이아몬드 59">
            <a:extLst>
              <a:ext uri="{FF2B5EF4-FFF2-40B4-BE49-F238E27FC236}">
                <a16:creationId xmlns:a16="http://schemas.microsoft.com/office/drawing/2014/main" id="{8F8F5B8B-5395-4237-A275-E7A408D1FE56}"/>
              </a:ext>
            </a:extLst>
          </p:cNvPr>
          <p:cNvSpPr/>
          <p:nvPr/>
        </p:nvSpPr>
        <p:spPr>
          <a:xfrm>
            <a:off x="4521808" y="3931630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>
                <a:solidFill>
                  <a:schemeClr val="tx1"/>
                </a:solidFill>
              </a:rPr>
              <a:t>검토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87C9D98A-6E7C-4D30-9F49-9664CB4E3012}"/>
              </a:ext>
            </a:extLst>
          </p:cNvPr>
          <p:cNvCxnSpPr>
            <a:cxnSpLocks/>
            <a:stCxn id="60" idx="1"/>
            <a:endCxn id="62" idx="3"/>
          </p:cNvCxnSpPr>
          <p:nvPr/>
        </p:nvCxnSpPr>
        <p:spPr>
          <a:xfrm flipH="1">
            <a:off x="4368826" y="4057836"/>
            <a:ext cx="1529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FB19B8E-A724-4D61-B638-6005E095682C}"/>
              </a:ext>
            </a:extLst>
          </p:cNvPr>
          <p:cNvSpPr/>
          <p:nvPr/>
        </p:nvSpPr>
        <p:spPr>
          <a:xfrm>
            <a:off x="3004426" y="393163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지급의뢰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4533941" y="569821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898341" y="2309621"/>
            <a:ext cx="2727067" cy="3514801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꺾인 연결선 25">
            <a:extLst>
              <a:ext uri="{FF2B5EF4-FFF2-40B4-BE49-F238E27FC236}">
                <a16:creationId xmlns:a16="http://schemas.microsoft.com/office/drawing/2014/main" id="{697F96C5-01E2-4BA3-A3BC-AB5EEB2FE5EC}"/>
              </a:ext>
            </a:extLst>
          </p:cNvPr>
          <p:cNvCxnSpPr>
            <a:cxnSpLocks/>
            <a:stCxn id="60" idx="3"/>
            <a:endCxn id="69" idx="0"/>
          </p:cNvCxnSpPr>
          <p:nvPr/>
        </p:nvCxnSpPr>
        <p:spPr>
          <a:xfrm flipH="1">
            <a:off x="5216141" y="4057836"/>
            <a:ext cx="670067" cy="1640380"/>
          </a:xfrm>
          <a:prstGeom prst="bentConnector4">
            <a:avLst>
              <a:gd name="adj1" fmla="val -17988"/>
              <a:gd name="adj2" fmla="val 82225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881999" y="3932980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88782661-AA0F-4D41-9655-58536877417A}"/>
              </a:ext>
            </a:extLst>
          </p:cNvPr>
          <p:cNvCxnSpPr>
            <a:cxnSpLocks/>
            <a:stCxn id="62" idx="1"/>
            <a:endCxn id="96" idx="3"/>
          </p:cNvCxnSpPr>
          <p:nvPr/>
        </p:nvCxnSpPr>
        <p:spPr>
          <a:xfrm flipH="1">
            <a:off x="2246399" y="4057836"/>
            <a:ext cx="758027" cy="13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25">
            <a:extLst>
              <a:ext uri="{FF2B5EF4-FFF2-40B4-BE49-F238E27FC236}">
                <a16:creationId xmlns:a16="http://schemas.microsoft.com/office/drawing/2014/main" id="{775A4D2D-3D3C-4031-86A9-619C4AD56B50}"/>
              </a:ext>
            </a:extLst>
          </p:cNvPr>
          <p:cNvCxnSpPr>
            <a:cxnSpLocks/>
            <a:stCxn id="96" idx="2"/>
            <a:endCxn id="100" idx="1"/>
          </p:cNvCxnSpPr>
          <p:nvPr/>
        </p:nvCxnSpPr>
        <p:spPr>
          <a:xfrm rot="16200000" flipH="1">
            <a:off x="2131353" y="3618237"/>
            <a:ext cx="305918" cy="1440227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3220D30-7DA3-4352-836B-AC3E76104817}"/>
              </a:ext>
            </a:extLst>
          </p:cNvPr>
          <p:cNvSpPr/>
          <p:nvPr/>
        </p:nvSpPr>
        <p:spPr>
          <a:xfrm>
            <a:off x="3004426" y="4365104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>
                <a:solidFill>
                  <a:srgbClr val="0070C0"/>
                </a:solidFill>
              </a:rPr>
              <a:t>의뢰취소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101" name="꺾인 연결선 80">
            <a:extLst>
              <a:ext uri="{FF2B5EF4-FFF2-40B4-BE49-F238E27FC236}">
                <a16:creationId xmlns:a16="http://schemas.microsoft.com/office/drawing/2014/main" id="{F914402E-4D23-4946-9A14-6253EA98E1DA}"/>
              </a:ext>
            </a:extLst>
          </p:cNvPr>
          <p:cNvCxnSpPr>
            <a:cxnSpLocks/>
            <a:stCxn id="100" idx="3"/>
            <a:endCxn id="60" idx="2"/>
          </p:cNvCxnSpPr>
          <p:nvPr/>
        </p:nvCxnSpPr>
        <p:spPr>
          <a:xfrm flipV="1">
            <a:off x="4368826" y="4184042"/>
            <a:ext cx="835182" cy="307268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FDFA716D-DE9A-4C7E-BDC1-0631F7E6065B}"/>
              </a:ext>
            </a:extLst>
          </p:cNvPr>
          <p:cNvCxnSpPr>
            <a:cxnSpLocks/>
            <a:stCxn id="96" idx="0"/>
            <a:endCxn id="120" idx="2"/>
          </p:cNvCxnSpPr>
          <p:nvPr/>
        </p:nvCxnSpPr>
        <p:spPr>
          <a:xfrm flipH="1" flipV="1">
            <a:off x="1562625" y="3478940"/>
            <a:ext cx="1574" cy="4540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/>
          <p:nvPr/>
        </p:nvSpPr>
        <p:spPr>
          <a:xfrm>
            <a:off x="880425" y="3226528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지급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 err="1">
                <a:solidFill>
                  <a:srgbClr val="0070C0"/>
                </a:solidFill>
              </a:rPr>
              <a:t>부지급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F17193C0-65BD-4ED8-8673-782FB7605173}"/>
              </a:ext>
            </a:extLst>
          </p:cNvPr>
          <p:cNvCxnSpPr>
            <a:cxnSpLocks/>
            <a:stCxn id="120" idx="0"/>
          </p:cNvCxnSpPr>
          <p:nvPr/>
        </p:nvCxnSpPr>
        <p:spPr>
          <a:xfrm flipH="1" flipV="1">
            <a:off x="1557769" y="2702011"/>
            <a:ext cx="4856" cy="5245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 25">
            <a:extLst>
              <a:ext uri="{FF2B5EF4-FFF2-40B4-BE49-F238E27FC236}">
                <a16:creationId xmlns:a16="http://schemas.microsoft.com/office/drawing/2014/main" id="{B3DDCF0A-B5B6-48EF-A060-0CF4A7D0E645}"/>
              </a:ext>
            </a:extLst>
          </p:cNvPr>
          <p:cNvCxnSpPr>
            <a:cxnSpLocks/>
            <a:stCxn id="96" idx="1"/>
            <a:endCxn id="133" idx="1"/>
          </p:cNvCxnSpPr>
          <p:nvPr/>
        </p:nvCxnSpPr>
        <p:spPr>
          <a:xfrm rot="10800000" flipV="1">
            <a:off x="881999" y="4059186"/>
            <a:ext cx="12700" cy="971800"/>
          </a:xfrm>
          <a:prstGeom prst="bentConnector3">
            <a:avLst>
              <a:gd name="adj1" fmla="val 180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26A3D457-063E-44D1-8F32-32716A40D42A}"/>
              </a:ext>
            </a:extLst>
          </p:cNvPr>
          <p:cNvSpPr/>
          <p:nvPr/>
        </p:nvSpPr>
        <p:spPr>
          <a:xfrm>
            <a:off x="881999" y="490478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운영기관검토</a:t>
            </a:r>
          </a:p>
        </p:txBody>
      </p:sp>
      <p:cxnSp>
        <p:nvCxnSpPr>
          <p:cNvPr id="135" name="꺾인 연결선 25">
            <a:extLst>
              <a:ext uri="{FF2B5EF4-FFF2-40B4-BE49-F238E27FC236}">
                <a16:creationId xmlns:a16="http://schemas.microsoft.com/office/drawing/2014/main" id="{11E90C7B-879F-4D5D-9173-B3388AC55D41}"/>
              </a:ext>
            </a:extLst>
          </p:cNvPr>
          <p:cNvCxnSpPr>
            <a:cxnSpLocks/>
            <a:stCxn id="133" idx="3"/>
          </p:cNvCxnSpPr>
          <p:nvPr/>
        </p:nvCxnSpPr>
        <p:spPr>
          <a:xfrm flipV="1">
            <a:off x="2246399" y="4172693"/>
            <a:ext cx="3121397" cy="858293"/>
          </a:xfrm>
          <a:prstGeom prst="bentConnector3">
            <a:avLst>
              <a:gd name="adj1" fmla="val 100067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25">
            <a:extLst>
              <a:ext uri="{FF2B5EF4-FFF2-40B4-BE49-F238E27FC236}">
                <a16:creationId xmlns:a16="http://schemas.microsoft.com/office/drawing/2014/main" id="{D2EBE3D7-AB48-4B9B-9B68-3E023750FA6D}"/>
              </a:ext>
            </a:extLst>
          </p:cNvPr>
          <p:cNvCxnSpPr>
            <a:cxnSpLocks/>
          </p:cNvCxnSpPr>
          <p:nvPr/>
        </p:nvCxnSpPr>
        <p:spPr>
          <a:xfrm rot="5400000">
            <a:off x="5120857" y="4675070"/>
            <a:ext cx="1108260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25">
            <a:extLst>
              <a:ext uri="{FF2B5EF4-FFF2-40B4-BE49-F238E27FC236}">
                <a16:creationId xmlns:a16="http://schemas.microsoft.com/office/drawing/2014/main" id="{4BB45329-33CE-4A35-883F-66457D88B880}"/>
              </a:ext>
            </a:extLst>
          </p:cNvPr>
          <p:cNvCxnSpPr>
            <a:cxnSpLocks/>
            <a:endCxn id="56" idx="0"/>
          </p:cNvCxnSpPr>
          <p:nvPr/>
        </p:nvCxnSpPr>
        <p:spPr>
          <a:xfrm rot="10800000" flipV="1">
            <a:off x="3622729" y="5213396"/>
            <a:ext cx="2058329" cy="483472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2940528" y="5696868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57" name="꺾인 연결선 25">
            <a:extLst>
              <a:ext uri="{FF2B5EF4-FFF2-40B4-BE49-F238E27FC236}">
                <a16:creationId xmlns:a16="http://schemas.microsoft.com/office/drawing/2014/main" id="{5E86F185-5D35-4237-84A2-ED86BE950B3A}"/>
              </a:ext>
            </a:extLst>
          </p:cNvPr>
          <p:cNvCxnSpPr>
            <a:cxnSpLocks/>
            <a:stCxn id="69" idx="1"/>
            <a:endCxn id="56" idx="3"/>
          </p:cNvCxnSpPr>
          <p:nvPr/>
        </p:nvCxnSpPr>
        <p:spPr>
          <a:xfrm rot="10800000">
            <a:off x="4304929" y="5823074"/>
            <a:ext cx="229013" cy="134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DC67F39-5E11-44DD-A5A6-6E003DA0DEF2}"/>
              </a:ext>
            </a:extLst>
          </p:cNvPr>
          <p:cNvGrpSpPr/>
          <p:nvPr/>
        </p:nvGrpSpPr>
        <p:grpSpPr>
          <a:xfrm>
            <a:off x="1403712" y="2288192"/>
            <a:ext cx="308113" cy="308113"/>
            <a:chOff x="11395867" y="1730200"/>
            <a:chExt cx="308113" cy="308113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E024C16D-DB3B-4859-BCE6-FA92366ECCB3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062DCD3F-F39B-41F3-AB4B-470D82F625CD}"/>
                </a:ext>
              </a:extLst>
            </p:cNvPr>
            <p:cNvCxnSpPr>
              <a:stCxn id="46" idx="1"/>
              <a:endCxn id="46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6A4FC70-DF4B-4AF7-BF2A-02C2C8978508}"/>
                </a:ext>
              </a:extLst>
            </p:cNvPr>
            <p:cNvCxnSpPr>
              <a:stCxn id="46" idx="3"/>
              <a:endCxn id="46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45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90412"/>
              </p:ext>
            </p:extLst>
          </p:nvPr>
        </p:nvGraphicFramePr>
        <p:xfrm>
          <a:off x="6912000" y="892084"/>
          <a:ext cx="2721520" cy="19232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지원금 신청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 신청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신청한 지원금 처리현황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1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현황 정보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09FF7DA-DF23-4AB7-96F5-5D7E25B20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0" y="1101703"/>
            <a:ext cx="6120680" cy="49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67548"/>
              </p:ext>
            </p:extLst>
          </p:nvPr>
        </p:nvGraphicFramePr>
        <p:xfrm>
          <a:off x="6912000" y="892084"/>
          <a:ext cx="2721520" cy="23132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첨부파일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기업명의 계좌정보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첨부파일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자료는 첨부할 수 없음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파일 암호화를 한 경우에는 업로드 가능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첨부한 서류는 운영기관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고용센터에서 확인가능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계좌번호</a:t>
                      </a:r>
                      <a:endParaRPr lang="en-US" altLang="ko-KR" sz="10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기업명의 계좌번호 입력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8EDDA9-590B-45C9-9F65-85E3E38DE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9" y="1646159"/>
            <a:ext cx="6369433" cy="37817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DA1099-6C4B-4F4B-A97C-A606D3C0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50" y="1988979"/>
            <a:ext cx="6120680" cy="20162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4BAE5-77EE-4E02-9653-181F4940E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50" y="4941168"/>
            <a:ext cx="6120680" cy="3457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869DDBF-194D-44F7-87C6-FCF1280D578C}"/>
              </a:ext>
            </a:extLst>
          </p:cNvPr>
          <p:cNvSpPr/>
          <p:nvPr/>
        </p:nvSpPr>
        <p:spPr>
          <a:xfrm>
            <a:off x="330536" y="155052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0BFFD26-99BC-476A-9F30-A2661B592B76}"/>
              </a:ext>
            </a:extLst>
          </p:cNvPr>
          <p:cNvSpPr/>
          <p:nvPr/>
        </p:nvSpPr>
        <p:spPr>
          <a:xfrm>
            <a:off x="330537" y="465328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18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6681191" y="1625948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681192" y="1191096"/>
            <a:ext cx="295232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>
            <a:spLocks/>
          </p:cNvSpPr>
          <p:nvPr/>
        </p:nvSpPr>
        <p:spPr>
          <a:xfrm>
            <a:off x="8337381" y="1844824"/>
            <a:ext cx="1139127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참여신청서 작성</a:t>
            </a:r>
          </a:p>
        </p:txBody>
      </p:sp>
      <p:sp>
        <p:nvSpPr>
          <p:cNvPr id="17" name="직사각형 16"/>
          <p:cNvSpPr>
            <a:spLocks/>
          </p:cNvSpPr>
          <p:nvPr/>
        </p:nvSpPr>
        <p:spPr>
          <a:xfrm>
            <a:off x="6904483" y="2452044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>
            <a:spLocks/>
          </p:cNvSpPr>
          <p:nvPr/>
        </p:nvSpPr>
        <p:spPr>
          <a:xfrm>
            <a:off x="5214233" y="3348416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>
            <a:spLocks/>
          </p:cNvSpPr>
          <p:nvPr/>
        </p:nvSpPr>
        <p:spPr>
          <a:xfrm>
            <a:off x="6904483" y="3348416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8042083" y="2096824"/>
            <a:ext cx="864862" cy="1377592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6464724" y="2578044"/>
            <a:ext cx="439759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77" y="1191096"/>
            <a:ext cx="6297897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6297894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고용안정정보망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내부망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)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>
            <a:spLocks/>
          </p:cNvSpPr>
          <p:nvPr/>
        </p:nvSpPr>
        <p:spPr>
          <a:xfrm>
            <a:off x="5432775" y="5757132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6570375" y="2096824"/>
            <a:ext cx="2559089" cy="3786308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>
            <a:spLocks/>
          </p:cNvSpPr>
          <p:nvPr/>
        </p:nvSpPr>
        <p:spPr>
          <a:xfrm>
            <a:off x="2377431" y="4089332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000" b="1" dirty="0">
                <a:solidFill>
                  <a:srgbClr val="0070C0"/>
                </a:solidFill>
              </a:rPr>
              <a:t>승인</a:t>
            </a: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502F4236-33B5-4F75-A95E-E43F79510716}"/>
              </a:ext>
            </a:extLst>
          </p:cNvPr>
          <p:cNvSpPr>
            <a:spLocks/>
          </p:cNvSpPr>
          <p:nvPr/>
        </p:nvSpPr>
        <p:spPr>
          <a:xfrm>
            <a:off x="568015" y="3681056"/>
            <a:ext cx="114187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승인취소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>
            <a:spLocks/>
          </p:cNvSpPr>
          <p:nvPr/>
        </p:nvSpPr>
        <p:spPr>
          <a:xfrm>
            <a:off x="4095128" y="5757132"/>
            <a:ext cx="1125960" cy="255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</p:cNvCxnSpPr>
          <p:nvPr/>
        </p:nvCxnSpPr>
        <p:spPr>
          <a:xfrm>
            <a:off x="5777148" y="2725209"/>
            <a:ext cx="5884" cy="62320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>
            <a:off x="6235511" y="3616897"/>
            <a:ext cx="13633" cy="214088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5271803" y="3704834"/>
            <a:ext cx="615649" cy="40681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3636738" y="5884746"/>
            <a:ext cx="458390" cy="644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3276735" y="5733256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cxnSpLocks/>
            <a:stCxn id="15" idx="1"/>
            <a:endCxn id="17" idx="0"/>
          </p:cNvCxnSpPr>
          <p:nvPr/>
        </p:nvCxnSpPr>
        <p:spPr>
          <a:xfrm rot="10800000" flipV="1">
            <a:off x="7473283" y="1970824"/>
            <a:ext cx="864098" cy="48122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6235511" y="2591928"/>
            <a:ext cx="0" cy="7564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5097016" y="2430880"/>
            <a:ext cx="1367708" cy="294329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cxnSpLocks/>
            <a:stCxn id="17" idx="2"/>
            <a:endCxn id="27" idx="0"/>
          </p:cNvCxnSpPr>
          <p:nvPr/>
        </p:nvCxnSpPr>
        <p:spPr>
          <a:xfrm>
            <a:off x="7473283" y="2704044"/>
            <a:ext cx="0" cy="64437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연결선: 꺾임 49">
            <a:extLst>
              <a:ext uri="{FF2B5EF4-FFF2-40B4-BE49-F238E27FC236}">
                <a16:creationId xmlns:a16="http://schemas.microsoft.com/office/drawing/2014/main" id="{65D34372-C320-45FF-AFD8-43D23A8C7CE7}"/>
              </a:ext>
            </a:extLst>
          </p:cNvPr>
          <p:cNvCxnSpPr>
            <a:cxnSpLocks/>
            <a:stCxn id="120" idx="1"/>
            <a:endCxn id="128" idx="3"/>
          </p:cNvCxnSpPr>
          <p:nvPr/>
        </p:nvCxnSpPr>
        <p:spPr>
          <a:xfrm rot="10800000">
            <a:off x="1709885" y="3807056"/>
            <a:ext cx="667546" cy="40827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09">
            <a:extLst>
              <a:ext uri="{FF2B5EF4-FFF2-40B4-BE49-F238E27FC236}">
                <a16:creationId xmlns:a16="http://schemas.microsoft.com/office/drawing/2014/main" id="{1A40808E-1D46-4F7E-A432-864B3BB9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886" y="4363147"/>
            <a:ext cx="1375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기업 요건에 </a:t>
            </a:r>
            <a:endParaRPr lang="en-US" altLang="ko-KR" sz="1000" b="1" dirty="0">
              <a:solidFill>
                <a:srgbClr val="002060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해당하는 경우</a:t>
            </a:r>
          </a:p>
        </p:txBody>
      </p:sp>
      <p:sp>
        <p:nvSpPr>
          <p:cNvPr id="93" name="TextBox 109">
            <a:extLst>
              <a:ext uri="{FF2B5EF4-FFF2-40B4-BE49-F238E27FC236}">
                <a16:creationId xmlns:a16="http://schemas.microsoft.com/office/drawing/2014/main" id="{7B7FC8DE-0301-406F-AB4A-55C504E1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863" y="3665745"/>
            <a:ext cx="1871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solidFill>
                  <a:srgbClr val="C00000"/>
                </a:solidFill>
              </a:rPr>
              <a:t>고용센터에 </a:t>
            </a:r>
            <a:br>
              <a:rPr lang="en-US" altLang="ko-KR" sz="1000" b="1" dirty="0">
                <a:solidFill>
                  <a:srgbClr val="C00000"/>
                </a:solidFill>
              </a:rPr>
            </a:br>
            <a:r>
              <a:rPr lang="ko-KR" altLang="en-US" sz="1000" b="1" dirty="0">
                <a:solidFill>
                  <a:srgbClr val="C00000"/>
                </a:solidFill>
              </a:rPr>
              <a:t>적격 여부 조회 </a:t>
            </a:r>
            <a:r>
              <a:rPr lang="en-US" altLang="ko-KR" sz="1000" b="1" dirty="0">
                <a:solidFill>
                  <a:srgbClr val="C00000"/>
                </a:solidFill>
              </a:rPr>
              <a:t>∙ </a:t>
            </a:r>
            <a:r>
              <a:rPr lang="ko-KR" altLang="en-US" sz="1000" b="1" dirty="0">
                <a:solidFill>
                  <a:srgbClr val="C00000"/>
                </a:solidFill>
              </a:rPr>
              <a:t>확인</a:t>
            </a:r>
          </a:p>
        </p:txBody>
      </p:sp>
      <p:cxnSp>
        <p:nvCxnSpPr>
          <p:cNvPr id="100" name="연결선: 꺾임 99">
            <a:extLst>
              <a:ext uri="{FF2B5EF4-FFF2-40B4-BE49-F238E27FC236}">
                <a16:creationId xmlns:a16="http://schemas.microsoft.com/office/drawing/2014/main" id="{05F9EA5E-752F-4FEE-851B-CEA9C7CE6F57}"/>
              </a:ext>
            </a:extLst>
          </p:cNvPr>
          <p:cNvCxnSpPr>
            <a:cxnSpLocks/>
            <a:stCxn id="120" idx="1"/>
            <a:endCxn id="102" idx="3"/>
          </p:cNvCxnSpPr>
          <p:nvPr/>
        </p:nvCxnSpPr>
        <p:spPr>
          <a:xfrm rot="10800000" flipV="1">
            <a:off x="1709885" y="4215331"/>
            <a:ext cx="667547" cy="41638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784B840F-EDE2-4B39-A582-740FF310EFD8}"/>
              </a:ext>
            </a:extLst>
          </p:cNvPr>
          <p:cNvSpPr>
            <a:spLocks/>
          </p:cNvSpPr>
          <p:nvPr/>
        </p:nvSpPr>
        <p:spPr>
          <a:xfrm>
            <a:off x="568015" y="4505717"/>
            <a:ext cx="1141869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참여제한</a:t>
            </a:r>
          </a:p>
        </p:txBody>
      </p:sp>
      <p:cxnSp>
        <p:nvCxnSpPr>
          <p:cNvPr id="103" name="직선 화살표 연결선 102">
            <a:extLst>
              <a:ext uri="{FF2B5EF4-FFF2-40B4-BE49-F238E27FC236}">
                <a16:creationId xmlns:a16="http://schemas.microsoft.com/office/drawing/2014/main" id="{0E9C4E80-1BAF-4335-AF8B-5C17BB7A9268}"/>
              </a:ext>
            </a:extLst>
          </p:cNvPr>
          <p:cNvCxnSpPr>
            <a:cxnSpLocks/>
            <a:stCxn id="120" idx="0"/>
            <a:endCxn id="107" idx="2"/>
          </p:cNvCxnSpPr>
          <p:nvPr/>
        </p:nvCxnSpPr>
        <p:spPr>
          <a:xfrm flipV="1">
            <a:off x="2946231" y="2708920"/>
            <a:ext cx="0" cy="138041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F9C584A-0996-4787-BAAE-F488CDAFB613}"/>
              </a:ext>
            </a:extLst>
          </p:cNvPr>
          <p:cNvSpPr>
            <a:spLocks/>
          </p:cNvSpPr>
          <p:nvPr/>
        </p:nvSpPr>
        <p:spPr>
          <a:xfrm>
            <a:off x="2377431" y="2456920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협약체결</a:t>
            </a:r>
          </a:p>
        </p:txBody>
      </p:sp>
      <p:sp>
        <p:nvSpPr>
          <p:cNvPr id="113" name="TextBox 29">
            <a:extLst>
              <a:ext uri="{FF2B5EF4-FFF2-40B4-BE49-F238E27FC236}">
                <a16:creationId xmlns:a16="http://schemas.microsoft.com/office/drawing/2014/main" id="{7DA10764-EF0C-4CB3-8CD4-C0AE912F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032" y="5135048"/>
            <a:ext cx="1364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기업 요건에 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해당하지 않는 경우</a:t>
            </a:r>
          </a:p>
        </p:txBody>
      </p: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D7541BE2-081B-4494-B388-736ADB7F5938}"/>
              </a:ext>
            </a:extLst>
          </p:cNvPr>
          <p:cNvCxnSpPr>
            <a:cxnSpLocks/>
            <a:stCxn id="128" idx="0"/>
            <a:endCxn id="115" idx="2"/>
          </p:cNvCxnSpPr>
          <p:nvPr/>
        </p:nvCxnSpPr>
        <p:spPr>
          <a:xfrm flipH="1" flipV="1">
            <a:off x="1136815" y="2708920"/>
            <a:ext cx="2135" cy="9721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6628D2F4-C1B5-43F8-82C4-21836B481E4F}"/>
              </a:ext>
            </a:extLst>
          </p:cNvPr>
          <p:cNvSpPr>
            <a:spLocks/>
          </p:cNvSpPr>
          <p:nvPr/>
        </p:nvSpPr>
        <p:spPr>
          <a:xfrm>
            <a:off x="568015" y="2456920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협약해지</a:t>
            </a: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0B1B5968-7267-4D54-A9FA-6E0598CE897F}"/>
              </a:ext>
            </a:extLst>
          </p:cNvPr>
          <p:cNvGrpSpPr/>
          <p:nvPr/>
        </p:nvGrpSpPr>
        <p:grpSpPr>
          <a:xfrm>
            <a:off x="972479" y="5722629"/>
            <a:ext cx="308113" cy="308113"/>
            <a:chOff x="11395867" y="1730200"/>
            <a:chExt cx="308113" cy="308113"/>
          </a:xfrm>
        </p:grpSpPr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9982E9D9-F0C6-4943-B1B6-258178B7D1AB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9721BF59-3292-4424-8C8E-4748338D84FB}"/>
                </a:ext>
              </a:extLst>
            </p:cNvPr>
            <p:cNvCxnSpPr>
              <a:stCxn id="123" idx="1"/>
              <a:endCxn id="123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9D0B8A18-373E-4F24-B4E0-5575D162730A}"/>
                </a:ext>
              </a:extLst>
            </p:cNvPr>
            <p:cNvCxnSpPr>
              <a:stCxn id="123" idx="3"/>
              <a:endCxn id="123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직선 화살표 연결선 147">
            <a:extLst>
              <a:ext uri="{FF2B5EF4-FFF2-40B4-BE49-F238E27FC236}">
                <a16:creationId xmlns:a16="http://schemas.microsoft.com/office/drawing/2014/main" id="{AAE13245-AB88-495A-9046-5AEFA8554F14}"/>
              </a:ext>
            </a:extLst>
          </p:cNvPr>
          <p:cNvCxnSpPr>
            <a:cxnSpLocks/>
            <a:stCxn id="96" idx="1"/>
            <a:endCxn id="120" idx="3"/>
          </p:cNvCxnSpPr>
          <p:nvPr/>
        </p:nvCxnSpPr>
        <p:spPr>
          <a:xfrm flipH="1" flipV="1">
            <a:off x="3515031" y="4215332"/>
            <a:ext cx="434874" cy="7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화살표 연결선 173">
            <a:extLst>
              <a:ext uri="{FF2B5EF4-FFF2-40B4-BE49-F238E27FC236}">
                <a16:creationId xmlns:a16="http://schemas.microsoft.com/office/drawing/2014/main" id="{9919411E-429B-4AF3-8BBA-9EE3DFF56D5A}"/>
              </a:ext>
            </a:extLst>
          </p:cNvPr>
          <p:cNvCxnSpPr>
            <a:cxnSpLocks/>
          </p:cNvCxnSpPr>
          <p:nvPr/>
        </p:nvCxnSpPr>
        <p:spPr>
          <a:xfrm>
            <a:off x="1124162" y="4769612"/>
            <a:ext cx="2373" cy="8916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직사각형 177">
            <a:extLst>
              <a:ext uri="{FF2B5EF4-FFF2-40B4-BE49-F238E27FC236}">
                <a16:creationId xmlns:a16="http://schemas.microsoft.com/office/drawing/2014/main" id="{E01448A6-28D5-4077-8BEF-8642AD478746}"/>
              </a:ext>
            </a:extLst>
          </p:cNvPr>
          <p:cNvSpPr/>
          <p:nvPr/>
        </p:nvSpPr>
        <p:spPr>
          <a:xfrm>
            <a:off x="6681191" y="764807"/>
            <a:ext cx="2953141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워크넷</a:t>
            </a: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 홈페이지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F611793D-CDD3-45D4-8216-35D92C42AD2E}"/>
              </a:ext>
            </a:extLst>
          </p:cNvPr>
          <p:cNvCxnSpPr>
            <a:cxnSpLocks/>
            <a:stCxn id="96" idx="2"/>
            <a:endCxn id="56" idx="0"/>
          </p:cNvCxnSpPr>
          <p:nvPr/>
        </p:nvCxnSpPr>
        <p:spPr>
          <a:xfrm flipH="1">
            <a:off x="4658108" y="4365104"/>
            <a:ext cx="4955" cy="139202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3949905" y="4067026"/>
            <a:ext cx="1426315" cy="298078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적격심사</a:t>
            </a:r>
          </a:p>
        </p:txBody>
      </p:sp>
    </p:spTree>
    <p:extLst>
      <p:ext uri="{BB962C8B-B14F-4D97-AF65-F5344CB8AC3E}">
        <p14:creationId xmlns:p14="http://schemas.microsoft.com/office/powerpoint/2010/main" val="118855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02263"/>
              </p:ext>
            </p:extLst>
          </p:nvPr>
        </p:nvGraphicFramePr>
        <p:xfrm>
          <a:off x="6912000" y="892084"/>
          <a:ext cx="2721520" cy="331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신청내용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신청금액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23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년도부터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1~4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회차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(3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는 월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60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한도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마지막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회차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(12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는 월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40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한도로 지급되므로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신청금액 또한 한도 내에서 입력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- 1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인당 최대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1,200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지원가능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 신청 대상자를 추가할 수 있는 버튼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22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년도에 한하여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1,2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회차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), 3,4,5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회차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 신청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23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년도부터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1~4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회차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(3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마지막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회차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(12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총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24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지원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-&gt;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마지막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회차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(12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는 참여자가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근속 시 일시 지급되는 장기고용 인센티브임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C88B4CB-06EF-4D1D-BA97-9F75550DF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0" y="1030424"/>
            <a:ext cx="6120680" cy="50131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FE80B2-D12C-497B-B3E1-4B2DEED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952" y="2931890"/>
            <a:ext cx="1886172" cy="5040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370EBA-56F0-450F-97B5-03FB82568CC6}"/>
              </a:ext>
            </a:extLst>
          </p:cNvPr>
          <p:cNvSpPr/>
          <p:nvPr/>
        </p:nvSpPr>
        <p:spPr>
          <a:xfrm>
            <a:off x="4241702" y="312875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DF65920-7660-4461-A2D1-BB397DCDA3B2}"/>
              </a:ext>
            </a:extLst>
          </p:cNvPr>
          <p:cNvSpPr/>
          <p:nvPr/>
        </p:nvSpPr>
        <p:spPr>
          <a:xfrm>
            <a:off x="5138207" y="4971273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D20DF-B764-4D93-A42B-701089D0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699" y="4971273"/>
            <a:ext cx="527647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69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81214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기업이 신청서 신청 시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93E185-E718-472B-8CF9-2D6004B1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9" y="1528962"/>
            <a:ext cx="6322069" cy="38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5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37149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지원대상 청년 요건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기업이 신청서 신청 시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86B048-DB74-44D9-B142-22126BD3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6" y="1043413"/>
            <a:ext cx="6213388" cy="49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3374"/>
              </p:ext>
            </p:extLst>
          </p:nvPr>
        </p:nvGraphicFramePr>
        <p:xfrm>
          <a:off x="6912000" y="892084"/>
          <a:ext cx="2721520" cy="31832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  <a:endParaRPr lang="en-US" altLang="ko-KR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외국인등록번호가 없는 외국인 사업주의 경우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필수입력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법인등록번호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전화번호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 없는 사유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제출 가능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E94888-6D79-455F-8F48-50FE9B99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882527"/>
            <a:ext cx="6133021" cy="3092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DCF2E8-CD82-4EAD-8BF0-E583826B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07" y="1964088"/>
            <a:ext cx="5956371" cy="15297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816216-50BF-4D7C-B599-A60F3EDC3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78" y="4075300"/>
            <a:ext cx="3816424" cy="2693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095C8-80A1-4C29-85DF-F879A693D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905" y="4615845"/>
            <a:ext cx="1584176" cy="2559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3725C07-C7BD-454D-9D4E-213002E02FF9}"/>
              </a:ext>
            </a:extLst>
          </p:cNvPr>
          <p:cNvSpPr/>
          <p:nvPr/>
        </p:nvSpPr>
        <p:spPr>
          <a:xfrm>
            <a:off x="363091" y="169326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8B4C7FFA-B0B7-4CB8-B7C6-E2128C20E46B}"/>
              </a:ext>
            </a:extLst>
          </p:cNvPr>
          <p:cNvSpPr/>
          <p:nvPr/>
        </p:nvSpPr>
        <p:spPr>
          <a:xfrm>
            <a:off x="258902" y="3847964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3FE15E5B-7296-4A3C-B77D-DAA45100326E}"/>
              </a:ext>
            </a:extLst>
          </p:cNvPr>
          <p:cNvSpPr/>
          <p:nvPr/>
        </p:nvSpPr>
        <p:spPr>
          <a:xfrm>
            <a:off x="3794918" y="4634513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59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5169024" y="1628800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5204008" y="1191096"/>
            <a:ext cx="4429513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5460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추가지급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)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111259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601072" y="2464671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441695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601072" y="3392612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6966322" y="2276872"/>
            <a:ext cx="1827562" cy="124194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4808983" y="2590877"/>
            <a:ext cx="792089" cy="2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80" y="1191096"/>
            <a:ext cx="4824536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936104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고용안정정보망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내부망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)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3575457" y="5753862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4939857" y="2276872"/>
            <a:ext cx="3469527" cy="360319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1794741" y="575866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123895" y="2722511"/>
            <a:ext cx="4956" cy="6598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 flipH="1">
            <a:off x="4716397" y="3634818"/>
            <a:ext cx="3518" cy="21238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3391668" y="3434663"/>
            <a:ext cx="532072" cy="93238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3526C1FB-6968-4CA9-AA88-9EB2F0096C47}"/>
              </a:ext>
            </a:extLst>
          </p:cNvPr>
          <p:cNvCxnSpPr>
            <a:cxnSpLocks/>
          </p:cNvCxnSpPr>
          <p:nvPr/>
        </p:nvCxnSpPr>
        <p:spPr>
          <a:xfrm rot="10800000">
            <a:off x="1108008" y="3634819"/>
            <a:ext cx="932383" cy="54782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6DF54F12-CD15-4096-A533-61873E498B3C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2409633" y="3719347"/>
            <a:ext cx="2106621" cy="197200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</p:cNvCxnSpPr>
          <p:nvPr/>
        </p:nvCxnSpPr>
        <p:spPr>
          <a:xfrm rot="10800000">
            <a:off x="1376602" y="5877272"/>
            <a:ext cx="408045" cy="48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991471" y="5702959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755D288E-B52E-4CF4-9D52-98A76AE68484}"/>
              </a:ext>
            </a:extLst>
          </p:cNvPr>
          <p:cNvSpPr/>
          <p:nvPr/>
        </p:nvSpPr>
        <p:spPr>
          <a:xfrm>
            <a:off x="6521422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임시저장</a:t>
            </a:r>
          </a:p>
        </p:txBody>
      </p: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stCxn id="124" idx="1"/>
            <a:endCxn id="17" idx="0"/>
          </p:cNvCxnSpPr>
          <p:nvPr/>
        </p:nvCxnSpPr>
        <p:spPr>
          <a:xfrm rot="10800000" flipV="1">
            <a:off x="6283698" y="2150665"/>
            <a:ext cx="237725" cy="31400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FF6DA7F0-3566-49A4-901B-5A90674BC105}"/>
              </a:ext>
            </a:extLst>
          </p:cNvPr>
          <p:cNvCxnSpPr>
            <a:stCxn id="15" idx="1"/>
            <a:endCxn id="124" idx="3"/>
          </p:cNvCxnSpPr>
          <p:nvPr/>
        </p:nvCxnSpPr>
        <p:spPr>
          <a:xfrm flipH="1">
            <a:off x="7886672" y="2150666"/>
            <a:ext cx="2245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5BD1E528-2501-4700-BBF6-C36EE9C451CD}"/>
              </a:ext>
            </a:extLst>
          </p:cNvPr>
          <p:cNvCxnSpPr>
            <a:cxnSpLocks/>
          </p:cNvCxnSpPr>
          <p:nvPr/>
        </p:nvCxnSpPr>
        <p:spPr>
          <a:xfrm>
            <a:off x="4448945" y="2636911"/>
            <a:ext cx="1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4700217" y="2636911"/>
            <a:ext cx="0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3448718" y="2464671"/>
            <a:ext cx="1360265" cy="25784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stCxn id="17" idx="2"/>
            <a:endCxn id="27" idx="0"/>
          </p:cNvCxnSpPr>
          <p:nvPr/>
        </p:nvCxnSpPr>
        <p:spPr>
          <a:xfrm>
            <a:off x="6283697" y="2717083"/>
            <a:ext cx="0" cy="6755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1765197" y="4040684"/>
            <a:ext cx="1426315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D47A7ED-C8E2-48A8-9D06-FF8F9B1757B0}"/>
              </a:ext>
            </a:extLst>
          </p:cNvPr>
          <p:cNvSpPr/>
          <p:nvPr/>
        </p:nvSpPr>
        <p:spPr>
          <a:xfrm>
            <a:off x="425807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추가지급 완료</a:t>
            </a: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ED9A78E-66E8-42C1-9C4B-08EA1C0A4411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1108007" y="2717083"/>
            <a:ext cx="7024" cy="6653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93AAC61-77DB-4B3C-AA63-64D1537C6C0E}"/>
              </a:ext>
            </a:extLst>
          </p:cNvPr>
          <p:cNvGrpSpPr/>
          <p:nvPr/>
        </p:nvGrpSpPr>
        <p:grpSpPr>
          <a:xfrm>
            <a:off x="960974" y="2328454"/>
            <a:ext cx="308113" cy="308113"/>
            <a:chOff x="11395867" y="1730200"/>
            <a:chExt cx="308113" cy="308113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DDD0ED07-10BC-45FB-96C0-6ABF5675ADB1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7578184-B2B2-4AFF-B8BC-33FE99EA2633}"/>
                </a:ext>
              </a:extLst>
            </p:cNvPr>
            <p:cNvCxnSpPr>
              <a:stCxn id="52" idx="1"/>
              <a:endCxn id="52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798575F-E453-44E9-BEBB-9C709F278066}"/>
                </a:ext>
              </a:extLst>
            </p:cNvPr>
            <p:cNvCxnSpPr>
              <a:stCxn id="52" idx="3"/>
              <a:endCxn id="52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1853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5169024" y="1628800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5204009" y="1191096"/>
            <a:ext cx="442951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회수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)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5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111259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601072" y="2464671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441695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601072" y="3392612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6966322" y="2276872"/>
            <a:ext cx="1827562" cy="124194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4808983" y="2590877"/>
            <a:ext cx="792089" cy="2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79" y="1191096"/>
            <a:ext cx="4824537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936104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고용안정정보망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내부망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)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3575457" y="5753862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4939857" y="2276872"/>
            <a:ext cx="3469527" cy="360319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/>
          <p:nvPr/>
        </p:nvSpPr>
        <p:spPr>
          <a:xfrm>
            <a:off x="425807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회수완료</a:t>
            </a: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F17193C0-65BD-4ED8-8673-782FB7605173}"/>
              </a:ext>
            </a:extLst>
          </p:cNvPr>
          <p:cNvCxnSpPr>
            <a:cxnSpLocks/>
            <a:stCxn id="120" idx="0"/>
          </p:cNvCxnSpPr>
          <p:nvPr/>
        </p:nvCxnSpPr>
        <p:spPr>
          <a:xfrm flipV="1">
            <a:off x="1108007" y="2717083"/>
            <a:ext cx="7024" cy="6653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1794741" y="575866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123895" y="2722511"/>
            <a:ext cx="4956" cy="6598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 flipH="1">
            <a:off x="4716397" y="3634818"/>
            <a:ext cx="3518" cy="21238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3391668" y="3434663"/>
            <a:ext cx="532072" cy="93238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3526C1FB-6968-4CA9-AA88-9EB2F0096C47}"/>
              </a:ext>
            </a:extLst>
          </p:cNvPr>
          <p:cNvCxnSpPr>
            <a:cxnSpLocks/>
            <a:endCxn id="120" idx="2"/>
          </p:cNvCxnSpPr>
          <p:nvPr/>
        </p:nvCxnSpPr>
        <p:spPr>
          <a:xfrm rot="10800000">
            <a:off x="1108008" y="3634819"/>
            <a:ext cx="932383" cy="54782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6DF54F12-CD15-4096-A533-61873E498B3C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2409633" y="3719347"/>
            <a:ext cx="2106621" cy="197200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</p:cNvCxnSpPr>
          <p:nvPr/>
        </p:nvCxnSpPr>
        <p:spPr>
          <a:xfrm rot="10800000">
            <a:off x="1376602" y="5877272"/>
            <a:ext cx="408045" cy="48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991471" y="5702959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755D288E-B52E-4CF4-9D52-98A76AE68484}"/>
              </a:ext>
            </a:extLst>
          </p:cNvPr>
          <p:cNvSpPr/>
          <p:nvPr/>
        </p:nvSpPr>
        <p:spPr>
          <a:xfrm>
            <a:off x="6521422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임시저장</a:t>
            </a:r>
          </a:p>
        </p:txBody>
      </p: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stCxn id="124" idx="1"/>
            <a:endCxn id="17" idx="0"/>
          </p:cNvCxnSpPr>
          <p:nvPr/>
        </p:nvCxnSpPr>
        <p:spPr>
          <a:xfrm rot="10800000" flipV="1">
            <a:off x="6283698" y="2150665"/>
            <a:ext cx="237725" cy="31400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FF6DA7F0-3566-49A4-901B-5A90674BC105}"/>
              </a:ext>
            </a:extLst>
          </p:cNvPr>
          <p:cNvCxnSpPr>
            <a:stCxn id="15" idx="1"/>
            <a:endCxn id="124" idx="3"/>
          </p:cNvCxnSpPr>
          <p:nvPr/>
        </p:nvCxnSpPr>
        <p:spPr>
          <a:xfrm flipH="1">
            <a:off x="7886672" y="2150666"/>
            <a:ext cx="2245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5BD1E528-2501-4700-BBF6-C36EE9C451CD}"/>
              </a:ext>
            </a:extLst>
          </p:cNvPr>
          <p:cNvCxnSpPr>
            <a:cxnSpLocks/>
          </p:cNvCxnSpPr>
          <p:nvPr/>
        </p:nvCxnSpPr>
        <p:spPr>
          <a:xfrm>
            <a:off x="4448945" y="2636911"/>
            <a:ext cx="1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4700217" y="2636911"/>
            <a:ext cx="0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3448718" y="2464671"/>
            <a:ext cx="1360265" cy="25784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stCxn id="17" idx="2"/>
            <a:endCxn id="27" idx="0"/>
          </p:cNvCxnSpPr>
          <p:nvPr/>
        </p:nvCxnSpPr>
        <p:spPr>
          <a:xfrm>
            <a:off x="6283697" y="2717083"/>
            <a:ext cx="0" cy="6755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1765197" y="4040684"/>
            <a:ext cx="1426315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FB7275D-7A7D-42BE-92EC-D56D2147FE7A}"/>
              </a:ext>
            </a:extLst>
          </p:cNvPr>
          <p:cNvGrpSpPr/>
          <p:nvPr/>
        </p:nvGrpSpPr>
        <p:grpSpPr>
          <a:xfrm>
            <a:off x="972479" y="2328799"/>
            <a:ext cx="308113" cy="308113"/>
            <a:chOff x="11395867" y="1730200"/>
            <a:chExt cx="308113" cy="30811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6C15D3C-14CD-4426-A8F2-7C7716C8A6FF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4C963BB5-1333-4E7C-B550-44D7EFA86FED}"/>
                </a:ext>
              </a:extLst>
            </p:cNvPr>
            <p:cNvCxnSpPr>
              <a:stCxn id="40" idx="1"/>
              <a:endCxn id="4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6A16BBE9-BF02-499D-94CF-E678B10EFB04}"/>
                </a:ext>
              </a:extLst>
            </p:cNvPr>
            <p:cNvCxnSpPr>
              <a:stCxn id="40" idx="3"/>
              <a:endCxn id="4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362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52221"/>
              </p:ext>
            </p:extLst>
          </p:nvPr>
        </p:nvGraphicFramePr>
        <p:xfrm>
          <a:off x="6912000" y="892084"/>
          <a:ext cx="2721520" cy="37394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22.10.1.~22.12.31.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에 계약직 채용 후 채용일로부터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이내인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년에 정규직으로 전환하거나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22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년에 청년을 채용하여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이내인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년에 사업참여 신청한 경우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사업지침 적용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그 외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사업참여 신청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(23.1.9~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작성가능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참여기업은 입력한 담당자정보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채용계획에 대해 변경신청을 할 수 있음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담당자가 변경신청 내용 확인 후 승인처리 시 변경내용 반영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반려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·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보완사유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운영기관에서 참여신청서를 반려 또는 보완을 요청하였을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요청 사유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AF809A-7008-4FAE-90A2-B6E264B1A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0" y="977195"/>
            <a:ext cx="6120680" cy="5119633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623A6715-6E06-47B5-9FD6-6C61BB33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88" y="4437112"/>
            <a:ext cx="5997480" cy="13985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942439EE-CB81-4C37-9E6C-4B285BBF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482" y="5042833"/>
            <a:ext cx="597352" cy="181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11B4DB-6750-4B5C-91F7-1194CFDF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086" y="4517256"/>
            <a:ext cx="454971" cy="1966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6A55EE0B-5982-4686-B05F-4E720CCEB49C}"/>
              </a:ext>
            </a:extLst>
          </p:cNvPr>
          <p:cNvSpPr/>
          <p:nvPr/>
        </p:nvSpPr>
        <p:spPr>
          <a:xfrm>
            <a:off x="1424608" y="41531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A757655-C8C3-47C8-9F35-470F7A0BE2DE}"/>
              </a:ext>
            </a:extLst>
          </p:cNvPr>
          <p:cNvSpPr/>
          <p:nvPr/>
        </p:nvSpPr>
        <p:spPr>
          <a:xfrm>
            <a:off x="5455601" y="50257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E33F156-9078-4FCA-B45A-FC5E5EC2BDA8}"/>
              </a:ext>
            </a:extLst>
          </p:cNvPr>
          <p:cNvSpPr/>
          <p:nvPr/>
        </p:nvSpPr>
        <p:spPr>
          <a:xfrm>
            <a:off x="2980899" y="450758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97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61442"/>
              </p:ext>
            </p:extLst>
          </p:nvPr>
        </p:nvGraphicFramePr>
        <p:xfrm>
          <a:off x="6912000" y="892084"/>
          <a:ext cx="2721520" cy="43185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운영기관 및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찾기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가능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한 운영기관 목록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등록된 운영기관 중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온라인신청가능여부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가 신청가능인 운영기관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사업자등록번호로 조회되는 유효한 고용보험사업장 목록 제공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찾기에서 선택한 고용보험사업장 정보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소재지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수는 수정 불가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조회된 값을 그대로 사용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ED270A-56CC-4038-A97F-EC1E8627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4" y="983562"/>
            <a:ext cx="6109314" cy="5106900"/>
          </a:xfrm>
          <a:prstGeom prst="rect">
            <a:avLst/>
          </a:prstGeom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4222694" y="2976183"/>
            <a:ext cx="586289" cy="1922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951207" y="29761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5021655" y="5095548"/>
            <a:ext cx="220888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5309916" y="5076879"/>
            <a:ext cx="576064" cy="2159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533473" y="5419548"/>
            <a:ext cx="5848383" cy="5993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4ADCF18-6F12-4555-AC9C-292CB1FD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74" y="4966883"/>
            <a:ext cx="2911152" cy="452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1CFBAD5-95F1-45C6-B9C3-2D922C3C761A}"/>
              </a:ext>
            </a:extLst>
          </p:cNvPr>
          <p:cNvSpPr/>
          <p:nvPr/>
        </p:nvSpPr>
        <p:spPr>
          <a:xfrm>
            <a:off x="255009" y="50064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83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97329"/>
              </p:ext>
            </p:extLst>
          </p:nvPr>
        </p:nvGraphicFramePr>
        <p:xfrm>
          <a:off x="6912000" y="892086"/>
          <a:ext cx="2721520" cy="2577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5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5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관련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8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관련 사업장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찾기로 관련 사업장 추가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등으로 등록한 사업장은 관련사업장으로 등록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629CA8E-88BD-4DF0-9F9A-0C972B546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484784"/>
            <a:ext cx="6214374" cy="41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5118"/>
              </p:ext>
            </p:extLst>
          </p:nvPr>
        </p:nvGraphicFramePr>
        <p:xfrm>
          <a:off x="6912000" y="892085"/>
          <a:ext cx="2721520" cy="53328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1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</a:t>
                      </a:r>
                      <a:r>
                        <a:rPr lang="en-US" altLang="ko-KR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및 관련 사업장의 피보험자 수 합산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주소를 기준으로 설정</a:t>
                      </a: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직접 수정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0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en-US" altLang="ko-KR" sz="105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20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50%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비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(23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년도 지원조건 추가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이상 기업의 경우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매출액이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피보험자수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1,800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값 보다 큰 경우에만 지원함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{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/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종료일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–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매출액시작일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} X 365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21,22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매출액 중 더 높은 매출액을 선택하여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년미만은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매출액 심사 없음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사업개시일 기준 체크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AA99B3-6A20-4F5A-9CB5-785E2B32E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7" y="1894738"/>
            <a:ext cx="6321607" cy="3239058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F257CDC5-B9F3-4555-B4A4-93440CE1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8" y="2159198"/>
            <a:ext cx="6184917" cy="10537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7B1B84BA-BDFA-4B21-A309-AF8A9519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7" y="3291392"/>
            <a:ext cx="6184918" cy="707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098E60-35C9-44B0-B3A3-5597C3CC3393}"/>
              </a:ext>
            </a:extLst>
          </p:cNvPr>
          <p:cNvSpPr/>
          <p:nvPr/>
        </p:nvSpPr>
        <p:spPr>
          <a:xfrm>
            <a:off x="6256939" y="21955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3237B12-8DF6-46EA-8B03-E9975A0BA405}"/>
              </a:ext>
            </a:extLst>
          </p:cNvPr>
          <p:cNvSpPr/>
          <p:nvPr/>
        </p:nvSpPr>
        <p:spPr>
          <a:xfrm>
            <a:off x="6256939" y="33694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2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90684"/>
              </p:ext>
            </p:extLst>
          </p:nvPr>
        </p:nvGraphicFramePr>
        <p:xfrm>
          <a:off x="6912000" y="892084"/>
          <a:ext cx="2721520" cy="34499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기업구분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구분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기업구분을 직접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정확한 해당 여부를 제공하지 않으니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오프라인으로 확인하시길 바람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-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 구분에 대하여 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해당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여부 조회 가능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근무시간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 급여 작성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기간제계약직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항목추가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개까지 추가 가능</a:t>
                      </a:r>
                      <a:endParaRPr lang="en-US" altLang="ko-KR" sz="950" b="1" i="0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93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1E3640-152B-42D3-BCDC-2E3B42AFC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11" y="1184232"/>
            <a:ext cx="6199918" cy="4610274"/>
          </a:xfrm>
          <a:prstGeom prst="rect">
            <a:avLst/>
          </a:prstGeom>
        </p:spPr>
      </p:pic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915900" y="5478611"/>
            <a:ext cx="585519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9C22D3-7146-4CB0-8F43-027E6424FCE1}"/>
              </a:ext>
            </a:extLst>
          </p:cNvPr>
          <p:cNvSpPr/>
          <p:nvPr/>
        </p:nvSpPr>
        <p:spPr>
          <a:xfrm>
            <a:off x="5635797" y="5493385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58F1BA0-B8BF-413B-9EF1-4206643F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9" y="3538054"/>
            <a:ext cx="6075501" cy="18792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730BC08-B45F-4E8A-AA33-652176CA354A}"/>
              </a:ext>
            </a:extLst>
          </p:cNvPr>
          <p:cNvSpPr/>
          <p:nvPr/>
        </p:nvSpPr>
        <p:spPr>
          <a:xfrm>
            <a:off x="363711" y="3095569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7B0E0CB-79F7-4992-9108-CEEDCD4451B3}"/>
              </a:ext>
            </a:extLst>
          </p:cNvPr>
          <p:cNvSpPr/>
          <p:nvPr/>
        </p:nvSpPr>
        <p:spPr>
          <a:xfrm>
            <a:off x="363711" y="1020028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1F78C280-B56D-40B1-942A-0757329B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8" y="1461114"/>
            <a:ext cx="6075501" cy="6079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3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79532"/>
              </p:ext>
            </p:extLst>
          </p:nvPr>
        </p:nvGraphicFramePr>
        <p:xfrm>
          <a:off x="6912000" y="892084"/>
          <a:ext cx="2721520" cy="22979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 사업으로 지원받고자 하는 청년을 참여신청일 직전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 먼저 채용한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→ 채용자 성명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등록 가능</a:t>
                      </a:r>
                      <a:endParaRPr lang="en-US" altLang="ko-KR" sz="110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 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등록할 채용자가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 이상인 경우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항목추가를 선택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후 채용자 정보 추가 작성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93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1111360-CAAE-49FE-9AAA-9C5452634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2" y="1160748"/>
            <a:ext cx="6231315" cy="4752528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348012" y="1160748"/>
            <a:ext cx="6231316" cy="1584176"/>
            <a:chOff x="328692" y="3013885"/>
            <a:chExt cx="6424539" cy="1472610"/>
          </a:xfrm>
        </p:grpSpPr>
        <p:sp>
          <p:nvSpPr>
            <p:cNvPr id="34" name="TextBox 24"/>
            <p:cNvSpPr txBox="1">
              <a:spLocks noChangeArrowheads="1"/>
            </p:cNvSpPr>
            <p:nvPr/>
          </p:nvSpPr>
          <p:spPr bwMode="auto">
            <a:xfrm>
              <a:off x="328692" y="3013885"/>
              <a:ext cx="6424539" cy="1472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6465200" y="304208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1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609883" y="2437275"/>
            <a:ext cx="899581" cy="218859"/>
            <a:chOff x="5077066" y="4985568"/>
            <a:chExt cx="1042294" cy="218859"/>
          </a:xfrm>
        </p:grpSpPr>
        <p:sp>
          <p:nvSpPr>
            <p:cNvPr id="27" name="타원 26"/>
            <p:cNvSpPr/>
            <p:nvPr/>
          </p:nvSpPr>
          <p:spPr>
            <a:xfrm>
              <a:off x="5077066" y="4985568"/>
              <a:ext cx="261026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2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5432091" y="4988428"/>
              <a:ext cx="687269" cy="2159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07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53663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050" name="Picture 2" descr="C:\Users\Keis\Desktop\참여신청서(홈페이지_\기업_참여신청서5_기업확인서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4" y="1047586"/>
            <a:ext cx="6048672" cy="49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1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24390</TotalTime>
  <Words>1777</Words>
  <Application>Microsoft Office PowerPoint</Application>
  <PresentationFormat>A4 용지(210x297mm)</PresentationFormat>
  <Paragraphs>471</Paragraphs>
  <Slides>25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Arial</vt:lpstr>
      <vt:lpstr>나눔고딕</vt:lpstr>
      <vt:lpstr>한컴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Keis</dc:creator>
  <cp:lastModifiedBy>Keis</cp:lastModifiedBy>
  <cp:revision>2398</cp:revision>
  <cp:lastPrinted>2020-07-24T06:10:41Z</cp:lastPrinted>
  <dcterms:modified xsi:type="dcterms:W3CDTF">2023-01-03T05:38:29Z</dcterms:modified>
  <cp:contentStatus/>
</cp:coreProperties>
</file>